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876" r:id="rId4"/>
  </p:sldMasterIdLst>
  <p:notesMasterIdLst>
    <p:notesMasterId r:id="rId6"/>
  </p:notesMasterIdLst>
  <p:sldIdLst>
    <p:sldId id="282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Segoe UI" panose="020B0502040204020203" pitchFamily="34" charset="0"/>
      <p:regular r:id="rId11"/>
      <p:bold r:id="rId12"/>
      <p:italic r:id="rId13"/>
      <p:boldItalic r:id="rId14"/>
    </p:embeddedFont>
    <p:embeddedFont>
      <p:font typeface="Segoe UI Light" panose="020B0502040204020203" pitchFamily="34" charset="0"/>
      <p:regular r:id="rId15"/>
      <p:bold r:id="rId16"/>
      <p: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3C14"/>
    <a:srgbClr val="890078"/>
    <a:srgbClr val="970032"/>
    <a:srgbClr val="C80000"/>
    <a:srgbClr val="FFB414"/>
    <a:srgbClr val="FF5800"/>
    <a:srgbClr val="D9D9D9"/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216" autoAdjust="0"/>
  </p:normalViewPr>
  <p:slideViewPr>
    <p:cSldViewPr snapToGrid="0">
      <p:cViewPr varScale="1">
        <p:scale>
          <a:sx n="59" d="100"/>
          <a:sy n="59" d="100"/>
        </p:scale>
        <p:origin x="940" y="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en-US" smtClean="0"/>
              <a:t>4/17/2020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7C2BC1-EDD5-4E84-89FD-45C4F10E0740}" type="slidenum">
              <a:rPr lang="de-DE" smtClean="0">
                <a:solidFill>
                  <a:srgbClr val="000000"/>
                </a:solidFill>
              </a:rPr>
              <a:pPr/>
              <a:t>1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0" indent="0">
              <a:lnSpc>
                <a:spcPct val="105000"/>
              </a:lnSpc>
              <a:spcBef>
                <a:spcPts val="600"/>
              </a:spcBef>
              <a:buClr>
                <a:schemeClr val="bg2">
                  <a:lumMod val="50000"/>
                </a:schemeClr>
              </a:buClr>
              <a:buFont typeface="Arial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69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olicies/Policies2/Data%20Management/1431_DataManagement.pdf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olicies/Policies2/Data%20Management/1431_DataManagement.pdf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2496830" y="1"/>
            <a:ext cx="9695170" cy="685799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 dirty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3B4BB-4B39-C84B-96B3-9B65B8A65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366" y="231685"/>
            <a:ext cx="2006327" cy="73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48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2496830" y="1"/>
            <a:ext cx="9695170" cy="685799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 dirty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3B4BB-4B39-C84B-96B3-9B65B8A65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366" y="231685"/>
            <a:ext cx="2006327" cy="736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C136BE-891F-4F42-A437-1A9C5D7CDB39}"/>
              </a:ext>
            </a:extLst>
          </p:cNvPr>
          <p:cNvSpPr txBox="1"/>
          <p:nvPr userDrawn="1"/>
        </p:nvSpPr>
        <p:spPr>
          <a:xfrm>
            <a:off x="9599271" y="6523354"/>
            <a:ext cx="2415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solidFill>
                  <a:srgbClr val="FF5800"/>
                </a:solidFill>
              </a:rPr>
              <a:t>&lt;Confidential&gt; </a:t>
            </a:r>
            <a:r>
              <a:rPr lang="en-US" sz="700" dirty="0">
                <a:solidFill>
                  <a:srgbClr val="464646"/>
                </a:solidFill>
              </a:rPr>
              <a:t>See Avanade’s </a:t>
            </a:r>
            <a:r>
              <a:rPr lang="en-US" sz="700" dirty="0">
                <a:solidFill>
                  <a:srgbClr val="FF5800"/>
                </a:solidFill>
                <a:hlinkClick r:id="rId3" invalidUrl="https://avanade.sharepoint.com/sites/policies/Policies2/Data Management/1431_DataManagement.pdf"/>
              </a:rPr>
              <a:t>Data Management Policy</a:t>
            </a:r>
            <a:endParaRPr lang="en-US" sz="700" dirty="0">
              <a:solidFill>
                <a:srgbClr val="FF5800"/>
              </a:solidFill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8204AC3-9E27-7B48-A702-C5504509943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49922" y="6511341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873466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2496830" y="1"/>
            <a:ext cx="9695170" cy="685799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 dirty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76805-34C1-1244-A5F4-8628DE1CE5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7109" y="6016369"/>
            <a:ext cx="1999512" cy="73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225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0" y="1"/>
            <a:ext cx="12192000" cy="685799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 dirty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76805-34C1-1244-A5F4-8628DE1CE5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612" y="5890245"/>
            <a:ext cx="1999512" cy="73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034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>
            <a:extLst>
              <a:ext uri="{FF2B5EF4-FFF2-40B4-BE49-F238E27FC236}">
                <a16:creationId xmlns:a16="http://schemas.microsoft.com/office/drawing/2014/main" id="{DA3A02CB-7100-004B-8DB3-8B653682072B}"/>
              </a:ext>
            </a:extLst>
          </p:cNvPr>
          <p:cNvSpPr/>
          <p:nvPr userDrawn="1"/>
        </p:nvSpPr>
        <p:spPr>
          <a:xfrm flipH="1">
            <a:off x="2496830" y="1"/>
            <a:ext cx="9695170" cy="685799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defTabSz="1148754" hangingPunct="0">
              <a:spcBef>
                <a:spcPts val="600"/>
              </a:spcBef>
              <a:defRPr>
                <a:solidFill>
                  <a:srgbClr val="FFFFFF"/>
                </a:solidFill>
              </a:defRPr>
            </a:pPr>
            <a:endParaRPr kern="0" dirty="0">
              <a:solidFill>
                <a:schemeClr val="bg1"/>
              </a:solidFill>
              <a:latin typeface="Segoe UI"/>
              <a:cs typeface="Segoe UI"/>
              <a:sym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57D9CB-8214-7043-BEA7-F7C1322E2D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512" y="5856179"/>
            <a:ext cx="1667578" cy="61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E32C68-80DD-DC45-B830-20E2FCCC5B49}"/>
              </a:ext>
            </a:extLst>
          </p:cNvPr>
          <p:cNvSpPr txBox="1"/>
          <p:nvPr userDrawn="1"/>
        </p:nvSpPr>
        <p:spPr>
          <a:xfrm>
            <a:off x="9599271" y="6523354"/>
            <a:ext cx="2415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solidFill>
                  <a:srgbClr val="FF5800"/>
                </a:solidFill>
              </a:rPr>
              <a:t>&lt;Confidential&gt; </a:t>
            </a:r>
            <a:r>
              <a:rPr lang="en-US" sz="700" dirty="0">
                <a:solidFill>
                  <a:srgbClr val="464646"/>
                </a:solidFill>
              </a:rPr>
              <a:t>See Avanade’s </a:t>
            </a:r>
            <a:r>
              <a:rPr lang="en-US" sz="700" dirty="0">
                <a:solidFill>
                  <a:srgbClr val="FF5800"/>
                </a:solidFill>
                <a:hlinkClick r:id="rId3" invalidUrl="https://avanade.sharepoint.com/sites/policies/Policies2/Data Management/1431_DataManagement.pdf"/>
              </a:rPr>
              <a:t>Data Management Policy</a:t>
            </a:r>
            <a:endParaRPr lang="en-US" sz="700" dirty="0">
              <a:solidFill>
                <a:srgbClr val="FF5800"/>
              </a:solidFill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6417186-CF1E-3848-8F90-0029A9779CA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49922" y="6511341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3185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15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99" r:id="rId2"/>
    <p:sldLayoutId id="2147483886" r:id="rId3"/>
    <p:sldLayoutId id="2147483900" r:id="rId4"/>
    <p:sldLayoutId id="2147483898" r:id="rId5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118363B-4013-4D05-B588-9C5EFDEE9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5376" r="-1772" b="14656"/>
          <a:stretch/>
        </p:blipFill>
        <p:spPr>
          <a:xfrm>
            <a:off x="552537" y="1554480"/>
            <a:ext cx="1097280" cy="1005840"/>
          </a:xfrm>
          <a:prstGeom prst="rect">
            <a:avLst/>
          </a:prstGeom>
        </p:spPr>
      </p:pic>
      <p:sp>
        <p:nvSpPr>
          <p:cNvPr id="3079" name="Rectangle 6"/>
          <p:cNvSpPr>
            <a:spLocks noChangeArrowheads="1"/>
          </p:cNvSpPr>
          <p:nvPr/>
        </p:nvSpPr>
        <p:spPr bwMode="gray">
          <a:xfrm>
            <a:off x="357237" y="2856067"/>
            <a:ext cx="1931433" cy="34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7408" tIns="33703" rIns="67408" bIns="33703" anchor="t">
            <a:spAutoFit/>
          </a:bodyPr>
          <a:lstStyle/>
          <a:p>
            <a:pPr defTabSz="540741"/>
            <a:r>
              <a:rPr lang="en-US" b="1" dirty="0">
                <a:solidFill>
                  <a:schemeClr val="bg1"/>
                </a:solidFill>
                <a:latin typeface="Segoe UI Light"/>
                <a:cs typeface="Segoe UI Light"/>
              </a:rPr>
              <a:t>Lina Suzuki	</a:t>
            </a:r>
            <a:endParaRPr lang="en-US" dirty="0"/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7693934" y="936783"/>
            <a:ext cx="4314545" cy="217244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36000" tIns="36000" rIns="36000" bIns="36000" anchor="t"/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cs typeface="Segoe UI Light"/>
              </a:rPr>
              <a:t>Design &amp; Build Enablement</a:t>
            </a: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cs typeface="Segoe UI Light"/>
              </a:rPr>
              <a:t>HTML</a:t>
            </a: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cs typeface="Segoe UI Light"/>
              </a:rPr>
              <a:t>Magento Solutions</a:t>
            </a: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cs typeface="Segoe UI Light"/>
              </a:rPr>
              <a:t>Microsoft SQL Server Manager</a:t>
            </a: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cs typeface="Segoe UI Light"/>
              </a:rPr>
              <a:t>Storyboards &amp; Wireframes</a:t>
            </a: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100" dirty="0">
              <a:cs typeface="Segoe UI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562530-03A0-416E-9871-7D49580F0F4D}"/>
              </a:ext>
            </a:extLst>
          </p:cNvPr>
          <p:cNvSpPr/>
          <p:nvPr/>
        </p:nvSpPr>
        <p:spPr>
          <a:xfrm>
            <a:off x="7693935" y="400594"/>
            <a:ext cx="361912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247" indent="-180247">
              <a:defRPr/>
            </a:pP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Top 5 Skills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3CB19-8C5E-41DF-9450-C8A3DB13C1ED}"/>
              </a:ext>
            </a:extLst>
          </p:cNvPr>
          <p:cNvSpPr txBox="1"/>
          <p:nvPr/>
        </p:nvSpPr>
        <p:spPr>
          <a:xfrm>
            <a:off x="3061328" y="959066"/>
            <a:ext cx="4314545" cy="590349"/>
          </a:xfrm>
          <a:prstGeom prst="rect">
            <a:avLst/>
          </a:prstGeom>
          <a:noFill/>
        </p:spPr>
        <p:txBody>
          <a:bodyPr wrap="square" bIns="36000" rtlCol="0" anchor="t">
            <a:spAutoFit/>
          </a:bodyPr>
          <a:lstStyle/>
          <a:p>
            <a:pPr>
              <a:defRPr/>
            </a:pPr>
            <a:r>
              <a:rPr lang="en-AU" sz="1100" dirty="0" err="1"/>
              <a:t>Experiência</a:t>
            </a:r>
            <a:r>
              <a:rPr lang="en-AU" sz="1100" dirty="0"/>
              <a:t> com scripts </a:t>
            </a:r>
            <a:r>
              <a:rPr lang="en-AU" sz="1100" dirty="0" err="1"/>
              <a:t>básicos</a:t>
            </a:r>
            <a:r>
              <a:rPr lang="en-AU" sz="1100" dirty="0"/>
              <a:t> </a:t>
            </a:r>
            <a:r>
              <a:rPr lang="en-AU" sz="1100" dirty="0" err="1"/>
              <a:t>em</a:t>
            </a:r>
            <a:r>
              <a:rPr lang="en-AU" sz="1100" dirty="0"/>
              <a:t> banco de dados e </a:t>
            </a:r>
            <a:r>
              <a:rPr lang="en-AU" sz="1100" dirty="0" err="1"/>
              <a:t>criação</a:t>
            </a:r>
            <a:r>
              <a:rPr lang="en-AU" sz="1100" dirty="0"/>
              <a:t> de sites </a:t>
            </a:r>
            <a:r>
              <a:rPr lang="en-AU" sz="1100" dirty="0" err="1"/>
              <a:t>em</a:t>
            </a:r>
            <a:r>
              <a:rPr lang="en-AU" sz="1100" dirty="0"/>
              <a:t> HTML, CSS, </a:t>
            </a:r>
            <a:r>
              <a:rPr lang="en-AU" sz="1100" dirty="0" err="1"/>
              <a:t>quando</a:t>
            </a:r>
            <a:r>
              <a:rPr lang="en-AU" sz="1100" dirty="0"/>
              <a:t> </a:t>
            </a:r>
            <a:r>
              <a:rPr lang="en-AU" sz="1100" dirty="0" err="1"/>
              <a:t>necessário</a:t>
            </a:r>
            <a:r>
              <a:rPr lang="en-AU" sz="1100" dirty="0"/>
              <a:t> </a:t>
            </a:r>
            <a:r>
              <a:rPr lang="en-AU" sz="1100" dirty="0" err="1"/>
              <a:t>javascript</a:t>
            </a:r>
            <a:r>
              <a:rPr lang="en-AU" sz="1100" dirty="0"/>
              <a:t>. </a:t>
            </a:r>
            <a:br>
              <a:rPr lang="en-AU" sz="1100" dirty="0"/>
            </a:br>
            <a:r>
              <a:rPr lang="en-AU" sz="1100" dirty="0" err="1"/>
              <a:t>Suporte</a:t>
            </a:r>
            <a:r>
              <a:rPr lang="en-AU" sz="1100" dirty="0"/>
              <a:t> para </a:t>
            </a:r>
            <a:r>
              <a:rPr lang="en-AU" sz="1100" dirty="0" err="1"/>
              <a:t>sistemas</a:t>
            </a:r>
            <a:r>
              <a:rPr lang="en-AU" sz="1100" dirty="0"/>
              <a:t> ERPs.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BAF5D2-CB47-4855-9417-092E143CA817}"/>
              </a:ext>
            </a:extLst>
          </p:cNvPr>
          <p:cNvSpPr/>
          <p:nvPr/>
        </p:nvSpPr>
        <p:spPr>
          <a:xfrm>
            <a:off x="3546838" y="421879"/>
            <a:ext cx="35379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247" indent="-180247">
              <a:defRPr/>
            </a:pP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Professional background</a:t>
            </a:r>
            <a:endParaRPr lang="en-US" sz="1400" dirty="0">
              <a:solidFill>
                <a:srgbClr val="FF5800"/>
              </a:solidFill>
              <a:latin typeface="+mj-lt"/>
              <a:cs typeface="Segoe UI Light" panose="020B05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39A4BC0-DC08-1045-BB56-10A2344F495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6159" y="320371"/>
            <a:ext cx="668629" cy="609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11BE9D-1315-D74F-BE5A-FDDB4D678218}"/>
              </a:ext>
            </a:extLst>
          </p:cNvPr>
          <p:cNvSpPr/>
          <p:nvPr/>
        </p:nvSpPr>
        <p:spPr>
          <a:xfrm>
            <a:off x="337359" y="3144401"/>
            <a:ext cx="2088341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Segoe UI Light"/>
                <a:cs typeface="Segoe UI Light"/>
              </a:rPr>
              <a:t>Software </a:t>
            </a:r>
            <a:r>
              <a:rPr lang="en-US" sz="1400" b="1" dirty="0" err="1">
                <a:solidFill>
                  <a:schemeClr val="bg1">
                    <a:lumMod val="95000"/>
                  </a:schemeClr>
                </a:solidFill>
                <a:latin typeface="Segoe UI Light"/>
                <a:cs typeface="Segoe UI Light"/>
              </a:rPr>
              <a:t>Enginnering</a:t>
            </a:r>
            <a:endParaRPr lang="en-US" dirty="0">
              <a:solidFill>
                <a:schemeClr val="bg1">
                  <a:lumMod val="95000"/>
                </a:schemeClr>
              </a:solidFill>
              <a:cs typeface="Segoe U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8279BF-BBE7-564C-A9DA-CE8CF6FD192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3031" y="327108"/>
            <a:ext cx="710424" cy="642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00815F-DD11-435C-B797-0E4A2FBCAA27}"/>
              </a:ext>
            </a:extLst>
          </p:cNvPr>
          <p:cNvSpPr/>
          <p:nvPr/>
        </p:nvSpPr>
        <p:spPr>
          <a:xfrm>
            <a:off x="3061327" y="3319822"/>
            <a:ext cx="4314545" cy="135421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spcBef>
                <a:spcPts val="300"/>
              </a:spcBef>
              <a:defRPr/>
            </a:pPr>
            <a:r>
              <a:rPr lang="en-AU" sz="1100" b="1" u="sng" dirty="0" err="1"/>
              <a:t>Eletrônicos</a:t>
            </a:r>
            <a:r>
              <a:rPr lang="en-AU" sz="1100" b="1" u="sng" dirty="0"/>
              <a:t> Prince</a:t>
            </a:r>
            <a:r>
              <a:rPr lang="en-AU" sz="1100" dirty="0"/>
              <a:t>: Web Designer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Web Design </a:t>
            </a:r>
            <a:r>
              <a:rPr lang="en-US" sz="1100" dirty="0" err="1"/>
              <a:t>sendo</a:t>
            </a:r>
            <a:r>
              <a:rPr lang="en-US" sz="1100" dirty="0"/>
              <a:t> </a:t>
            </a:r>
            <a:r>
              <a:rPr lang="en-US" sz="1100" dirty="0" err="1"/>
              <a:t>indicada</a:t>
            </a:r>
            <a:r>
              <a:rPr lang="en-US" sz="1100" dirty="0"/>
              <a:t> para </a:t>
            </a:r>
            <a:r>
              <a:rPr lang="en-US" sz="1100" dirty="0" err="1"/>
              <a:t>analista</a:t>
            </a:r>
            <a:r>
              <a:rPr lang="en-US" sz="1100" dirty="0"/>
              <a:t> de ERP </a:t>
            </a:r>
            <a:endParaRPr lang="en-AU" sz="1100" dirty="0"/>
          </a:p>
          <a:p>
            <a:pPr>
              <a:spcBef>
                <a:spcPts val="300"/>
              </a:spcBef>
              <a:defRPr/>
            </a:pPr>
            <a:r>
              <a:rPr lang="en-AU" sz="1100" b="1" u="sng" dirty="0"/>
              <a:t>Bug Busters</a:t>
            </a:r>
            <a:r>
              <a:rPr lang="en-AU" sz="1100" dirty="0"/>
              <a:t>: </a:t>
            </a:r>
            <a:r>
              <a:rPr lang="en-AU" sz="1100" dirty="0" err="1"/>
              <a:t>Analista</a:t>
            </a:r>
            <a:r>
              <a:rPr lang="en-AU" sz="1100" dirty="0"/>
              <a:t> de </a:t>
            </a:r>
            <a:r>
              <a:rPr lang="en-AU" sz="1100" dirty="0" err="1"/>
              <a:t>Sistemas</a:t>
            </a:r>
            <a:r>
              <a:rPr lang="en-AU" sz="1100" dirty="0"/>
              <a:t> Jr.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 err="1"/>
              <a:t>Suporte</a:t>
            </a:r>
            <a:r>
              <a:rPr lang="en-US" sz="1100" dirty="0"/>
              <a:t> e </a:t>
            </a:r>
            <a:r>
              <a:rPr lang="en-US" sz="1100" dirty="0" err="1"/>
              <a:t>implantação</a:t>
            </a:r>
            <a:r>
              <a:rPr lang="en-US" sz="1100" dirty="0"/>
              <a:t> de Sistema ERP</a:t>
            </a:r>
          </a:p>
          <a:p>
            <a:pPr>
              <a:spcBef>
                <a:spcPts val="300"/>
              </a:spcBef>
              <a:defRPr/>
            </a:pPr>
            <a:r>
              <a:rPr lang="en-AU" sz="1100" b="1" u="sng" dirty="0"/>
              <a:t>Samba Internet</a:t>
            </a:r>
            <a:r>
              <a:rPr lang="en-AU" sz="1100" dirty="0"/>
              <a:t>: Web Designer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 err="1"/>
              <a:t>Desenvolvimento</a:t>
            </a:r>
            <a:r>
              <a:rPr lang="en-US" sz="1100" dirty="0"/>
              <a:t> de sites </a:t>
            </a:r>
            <a:r>
              <a:rPr lang="en-US" sz="1100" dirty="0" err="1"/>
              <a:t>em</a:t>
            </a:r>
            <a:r>
              <a:rPr lang="en-US" sz="1100" dirty="0"/>
              <a:t> HTML e CSS</a:t>
            </a:r>
            <a:endParaRPr lang="en-AU" sz="1100" dirty="0"/>
          </a:p>
          <a:p>
            <a:pPr>
              <a:defRPr/>
            </a:pPr>
            <a:endParaRPr lang="en-AU" sz="11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769842-A200-4EB9-A328-31F05B5DBCA3}"/>
              </a:ext>
            </a:extLst>
          </p:cNvPr>
          <p:cNvSpPr/>
          <p:nvPr/>
        </p:nvSpPr>
        <p:spPr>
          <a:xfrm>
            <a:off x="3719764" y="2834313"/>
            <a:ext cx="35379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247" indent="-180247">
              <a:defRPr/>
            </a:pP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Selected experience</a:t>
            </a:r>
            <a:r>
              <a:rPr lang="en-US" sz="14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8128C68-C861-4CA9-9673-744925BD3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0857" y="2813028"/>
            <a:ext cx="606335" cy="449154"/>
          </a:xfrm>
          <a:prstGeom prst="rect">
            <a:avLst/>
          </a:prstGeom>
        </p:spPr>
      </p:pic>
      <p:sp>
        <p:nvSpPr>
          <p:cNvPr id="17" name="Rectangle 13">
            <a:extLst>
              <a:ext uri="{FF2B5EF4-FFF2-40B4-BE49-F238E27FC236}">
                <a16:creationId xmlns:a16="http://schemas.microsoft.com/office/drawing/2014/main" id="{E9E3EB58-1DF7-4B31-8792-96A9F07F4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3934" y="3370502"/>
            <a:ext cx="4314545" cy="217244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36000" tIns="36000" rIns="36000" bIns="36000" anchor="t"/>
          <a:lstStyle/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dirty="0" err="1">
                <a:cs typeface="Segoe UI Light"/>
              </a:rPr>
              <a:t>Conexão</a:t>
            </a:r>
            <a:endParaRPr lang="en-US" sz="1100" dirty="0">
              <a:cs typeface="Segoe UI Light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dirty="0" err="1">
                <a:cs typeface="Segoe UI Light"/>
              </a:rPr>
              <a:t>Restauração</a:t>
            </a:r>
            <a:endParaRPr lang="en-US" sz="1100" dirty="0">
              <a:cs typeface="Segoe UI Light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dirty="0" err="1">
                <a:cs typeface="Segoe UI Light"/>
              </a:rPr>
              <a:t>Crença</a:t>
            </a:r>
            <a:endParaRPr lang="en-US" sz="1100" dirty="0">
              <a:cs typeface="Segoe UI Light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dirty="0" err="1">
                <a:cs typeface="Segoe UI Light"/>
              </a:rPr>
              <a:t>Inclusão</a:t>
            </a:r>
            <a:endParaRPr lang="en-US" sz="1100" dirty="0">
              <a:cs typeface="Segoe UI Light"/>
            </a:endParaRPr>
          </a:p>
          <a:p>
            <a:pPr marL="171450" indent="-171450" fontAlgn="base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100" dirty="0" err="1">
                <a:cs typeface="Segoe UI Light"/>
              </a:rPr>
              <a:t>Responsabilidade</a:t>
            </a:r>
            <a:endParaRPr lang="en-US" sz="1100" dirty="0">
              <a:cs typeface="Segoe UI Ligh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346A81-B45C-40FD-A693-9B2AE32A023A}"/>
              </a:ext>
            </a:extLst>
          </p:cNvPr>
          <p:cNvSpPr/>
          <p:nvPr/>
        </p:nvSpPr>
        <p:spPr>
          <a:xfrm>
            <a:off x="7693935" y="2834313"/>
            <a:ext cx="361912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247" indent="-180247">
              <a:defRPr/>
            </a:pPr>
            <a:r>
              <a:rPr lang="en-US" sz="1500" dirty="0">
                <a:solidFill>
                  <a:srgbClr val="FF5800"/>
                </a:solidFill>
                <a:latin typeface="+mj-lt"/>
                <a:cs typeface="Segoe UI Light" panose="020B0502040204020203" pitchFamily="34" charset="0"/>
              </a:rPr>
              <a:t>Top 5 Strengths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215760-3FB3-4B46-885A-999DDC9C36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6159" y="2754090"/>
            <a:ext cx="668629" cy="6096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259C8CE-93A0-4FFD-A25F-7A9977F6FEC3}"/>
              </a:ext>
            </a:extLst>
          </p:cNvPr>
          <p:cNvSpPr/>
          <p:nvPr/>
        </p:nvSpPr>
        <p:spPr>
          <a:xfrm>
            <a:off x="359041" y="3478558"/>
            <a:ext cx="1612825" cy="6001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defTabSz="540741">
              <a:spcAft>
                <a:spcPts val="600"/>
              </a:spcAft>
            </a:pPr>
            <a:r>
              <a:rPr lang="en-US" sz="1100" b="1" dirty="0">
                <a:solidFill>
                  <a:schemeClr val="bg1">
                    <a:lumMod val="95000"/>
                  </a:schemeClr>
                </a:solidFill>
                <a:latin typeface="Segoe UI Light"/>
                <a:cs typeface="Segoe UI Light"/>
              </a:rPr>
              <a:t>LinkedIn: 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Segoe UI Light"/>
                <a:cs typeface="Segoe UI Light"/>
              </a:rPr>
              <a:t>https://www.linkedin.com/in/linasuzuki/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1FF6059-0615-4952-BB24-F5D33D73D012}"/>
              </a:ext>
            </a:extLst>
          </p:cNvPr>
          <p:cNvSpPr/>
          <p:nvPr/>
        </p:nvSpPr>
        <p:spPr>
          <a:xfrm>
            <a:off x="551706" y="1517751"/>
            <a:ext cx="1078992" cy="1078992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30691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Avanade Glow CV">
  <a:themeElements>
    <a:clrScheme name="Avanade_Glow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4A934E02-13D2-4340-AD6C-D7C915515A4F}" vid="{90098241-A2E4-4E0E-9C7D-2E4DFBC70C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9D1B3881140344B4074EB78F707911" ma:contentTypeVersion="2" ma:contentTypeDescription="Create a new document." ma:contentTypeScope="" ma:versionID="a1a8aed5915acf16f21f096cb5eeeda6">
  <xsd:schema xmlns:xsd="http://www.w3.org/2001/XMLSchema" xmlns:xs="http://www.w3.org/2001/XMLSchema" xmlns:p="http://schemas.microsoft.com/office/2006/metadata/properties" xmlns:ns2="f3b86a27-98e9-49d7-8516-e29a4e413d51" targetNamespace="http://schemas.microsoft.com/office/2006/metadata/properties" ma:root="true" ma:fieldsID="b3852e044a037e503edb9a5860b4279d" ns2:_="">
    <xsd:import namespace="f3b86a27-98e9-49d7-8516-e29a4e413d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b86a27-98e9-49d7-8516-e29a4e413d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0B0859-3CE4-48D4-8277-3661FC94B3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b86a27-98e9-49d7-8516-e29a4e413d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785F8F-3898-474C-ACD3-4B4D041FF08C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f3b86a27-98e9-49d7-8516-e29a4e413d51"/>
  </ds:schemaRefs>
</ds:datastoreItem>
</file>

<file path=customXml/itemProps3.xml><?xml version="1.0" encoding="utf-8"?>
<ds:datastoreItem xmlns:ds="http://schemas.openxmlformats.org/officeDocument/2006/customXml" ds:itemID="{ACBA8642-5470-4394-B093-5129DAF203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72</Words>
  <Application>Microsoft Office PowerPoint</Application>
  <PresentationFormat>Widescreen</PresentationFormat>
  <Paragraphs>25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Segoe UI Light</vt:lpstr>
      <vt:lpstr>Segoe UI</vt:lpstr>
      <vt:lpstr>Arial</vt:lpstr>
      <vt:lpstr>Calibri</vt:lpstr>
      <vt:lpstr>Avanade Glow CV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2017-10-09T12:57:56Z</dcterms:created>
  <dcterms:modified xsi:type="dcterms:W3CDTF">2020-04-17T19:08:20Z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0x010100A79D1B3881140344B4074EB78F707911</vt:lpwstr>
  </property>
  <property fmtid="{D5CDD505-2E9C-101B-9397-08002B2CF9AE}" pid="3" name="TaxKeyword">
    <vt:lpwstr>3952;#Marketing|a8db7f1f-4e10-4541-bdd0-a3869d2e889d;#1248;#template|13534e7b-c5b9-41af-80a6-052a997c4030</vt:lpwstr>
  </property>
  <property fmtid="{D5CDD505-2E9C-101B-9397-08002B2CF9AE}" pid="4" name="K_A_Industry">
    <vt:lpwstr/>
  </property>
  <property fmtid="{D5CDD505-2E9C-101B-9397-08002B2CF9AE}" pid="5" name="K_A_DocumentAcceptableUse">
    <vt:lpwstr>5463;#No Restrictions|28bfd3f8-777c-479a-9570-fd6993dcebc7</vt:lpwstr>
  </property>
  <property fmtid="{D5CDD505-2E9C-101B-9397-08002B2CF9AE}" pid="6" name="K_A_Operating Group">
    <vt:lpwstr/>
  </property>
  <property fmtid="{D5CDD505-2E9C-101B-9397-08002B2CF9AE}" pid="7" name="K_A_Talent Community">
    <vt:lpwstr>5591;#Marketing|7c03d3a9-99ae-455b-8aec-66df06c319eb</vt:lpwstr>
  </property>
  <property fmtid="{D5CDD505-2E9C-101B-9397-08002B2CF9AE}" pid="8" name="K_A_Offering">
    <vt:lpwstr/>
  </property>
  <property fmtid="{D5CDD505-2E9C-101B-9397-08002B2CF9AE}" pid="9" name="K_A_Market_Unit_Portfolio">
    <vt:lpwstr>3190;#N/A- Not Applicable|0e36607a-4796-4f4e-bde1-652abdf19e5c</vt:lpwstr>
  </property>
  <property fmtid="{D5CDD505-2E9C-101B-9397-08002B2CF9AE}" pid="10" name="K_A_Asset Type">
    <vt:lpwstr/>
  </property>
  <property fmtid="{D5CDD505-2E9C-101B-9397-08002B2CF9AE}" pid="11" name="K_A_Market Unit">
    <vt:lpwstr/>
  </property>
  <property fmtid="{D5CDD505-2E9C-101B-9397-08002B2CF9AE}" pid="12" name="K_A_Sub_Offerings">
    <vt:lpwstr/>
  </property>
  <property fmtid="{D5CDD505-2E9C-101B-9397-08002B2CF9AE}" pid="13" name="K_A_AMP_BusinessFunction">
    <vt:lpwstr/>
  </property>
  <property fmtid="{D5CDD505-2E9C-101B-9397-08002B2CF9AE}" pid="14" name="bb61b19362a04c4dabb125d63e0bde14">
    <vt:lpwstr/>
  </property>
  <property fmtid="{D5CDD505-2E9C-101B-9397-08002B2CF9AE}" pid="15" name="i1b72d3e0121427caf4dcfceb8b8a873">
    <vt:lpwstr/>
  </property>
  <property fmtid="{D5CDD505-2E9C-101B-9397-08002B2CF9AE}" pid="16" name="_docset_NoMedatataSyncRequired">
    <vt:lpwstr>False</vt:lpwstr>
  </property>
  <property fmtid="{D5CDD505-2E9C-101B-9397-08002B2CF9AE}" pid="17" name="MSIP_Label_236020b0-6d69-48c1-9bb5-c586c1062b70_Enabled">
    <vt:lpwstr>True</vt:lpwstr>
  </property>
  <property fmtid="{D5CDD505-2E9C-101B-9397-08002B2CF9AE}" pid="18" name="MSIP_Label_236020b0-6d69-48c1-9bb5-c586c1062b70_SiteId">
    <vt:lpwstr>cf36141c-ddd7-45a7-b073-111f66d0b30c</vt:lpwstr>
  </property>
  <property fmtid="{D5CDD505-2E9C-101B-9397-08002B2CF9AE}" pid="19" name="MSIP_Label_236020b0-6d69-48c1-9bb5-c586c1062b70_Owner">
    <vt:lpwstr>daniel.fucs@avanade.com</vt:lpwstr>
  </property>
  <property fmtid="{D5CDD505-2E9C-101B-9397-08002B2CF9AE}" pid="20" name="MSIP_Label_236020b0-6d69-48c1-9bb5-c586c1062b70_SetDate">
    <vt:lpwstr>2020-02-23T18:19:16.7644288Z</vt:lpwstr>
  </property>
  <property fmtid="{D5CDD505-2E9C-101B-9397-08002B2CF9AE}" pid="21" name="MSIP_Label_236020b0-6d69-48c1-9bb5-c586c1062b70_Name">
    <vt:lpwstr>Confidential</vt:lpwstr>
  </property>
  <property fmtid="{D5CDD505-2E9C-101B-9397-08002B2CF9AE}" pid="22" name="MSIP_Label_236020b0-6d69-48c1-9bb5-c586c1062b70_Application">
    <vt:lpwstr>Microsoft Azure Information Protection</vt:lpwstr>
  </property>
  <property fmtid="{D5CDD505-2E9C-101B-9397-08002B2CF9AE}" pid="23" name="MSIP_Label_236020b0-6d69-48c1-9bb5-c586c1062b70_ActionId">
    <vt:lpwstr>3043ec44-029b-46f7-aa83-9c06e5e322e1</vt:lpwstr>
  </property>
  <property fmtid="{D5CDD505-2E9C-101B-9397-08002B2CF9AE}" pid="24" name="MSIP_Label_236020b0-6d69-48c1-9bb5-c586c1062b70_Extended_MSFT_Method">
    <vt:lpwstr>Automatic</vt:lpwstr>
  </property>
  <property fmtid="{D5CDD505-2E9C-101B-9397-08002B2CF9AE}" pid="25" name="MSIP_Label_5fae8262-b78e-4366-8929-a5d6aac95320_Enabled">
    <vt:lpwstr>True</vt:lpwstr>
  </property>
  <property fmtid="{D5CDD505-2E9C-101B-9397-08002B2CF9AE}" pid="26" name="MSIP_Label_5fae8262-b78e-4366-8929-a5d6aac95320_SiteId">
    <vt:lpwstr>cf36141c-ddd7-45a7-b073-111f66d0b30c</vt:lpwstr>
  </property>
  <property fmtid="{D5CDD505-2E9C-101B-9397-08002B2CF9AE}" pid="27" name="MSIP_Label_5fae8262-b78e-4366-8929-a5d6aac95320_Owner">
    <vt:lpwstr>daniel.fucs@avanade.com</vt:lpwstr>
  </property>
  <property fmtid="{D5CDD505-2E9C-101B-9397-08002B2CF9AE}" pid="28" name="MSIP_Label_5fae8262-b78e-4366-8929-a5d6aac95320_SetDate">
    <vt:lpwstr>2020-02-23T18:19:16.7644288Z</vt:lpwstr>
  </property>
  <property fmtid="{D5CDD505-2E9C-101B-9397-08002B2CF9AE}" pid="29" name="MSIP_Label_5fae8262-b78e-4366-8929-a5d6aac95320_Name">
    <vt:lpwstr>Recipients Have Full Control</vt:lpwstr>
  </property>
  <property fmtid="{D5CDD505-2E9C-101B-9397-08002B2CF9AE}" pid="30" name="MSIP_Label_5fae8262-b78e-4366-8929-a5d6aac95320_Application">
    <vt:lpwstr>Microsoft Azure Information Protection</vt:lpwstr>
  </property>
  <property fmtid="{D5CDD505-2E9C-101B-9397-08002B2CF9AE}" pid="31" name="MSIP_Label_5fae8262-b78e-4366-8929-a5d6aac95320_ActionId">
    <vt:lpwstr>3043ec44-029b-46f7-aa83-9c06e5e322e1</vt:lpwstr>
  </property>
  <property fmtid="{D5CDD505-2E9C-101B-9397-08002B2CF9AE}" pid="32" name="MSIP_Label_5fae8262-b78e-4366-8929-a5d6aac95320_Parent">
    <vt:lpwstr>236020b0-6d69-48c1-9bb5-c586c1062b70</vt:lpwstr>
  </property>
  <property fmtid="{D5CDD505-2E9C-101B-9397-08002B2CF9AE}" pid="33" name="MSIP_Label_5fae8262-b78e-4366-8929-a5d6aac95320_Extended_MSFT_Method">
    <vt:lpwstr>Automatic</vt:lpwstr>
  </property>
  <property fmtid="{D5CDD505-2E9C-101B-9397-08002B2CF9AE}" pid="34" name="Sensitivity">
    <vt:lpwstr>Confidential Recipients Have Full Control</vt:lpwstr>
  </property>
</Properties>
</file>